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74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356" autoAdjust="0"/>
  </p:normalViewPr>
  <p:slideViewPr>
    <p:cSldViewPr snapToGrid="0">
      <p:cViewPr varScale="1">
        <p:scale>
          <a:sx n="79" d="100"/>
          <a:sy n="79" d="100"/>
        </p:scale>
        <p:origin x="99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7545A-D08E-4DF5-A378-8809D7ECFDDE}" type="datetimeFigureOut">
              <a:rPr lang="bg-BG" smtClean="0"/>
              <a:t>15.5.2024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AA342-C897-433D-A24F-11AC58AD3B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0759561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D60EE-26AA-4C09-B55F-8384F76E341D}" type="datetimeFigureOut">
              <a:rPr lang="bg-BG" smtClean="0"/>
              <a:t>15.5.2024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07A54E-596B-47A6-8C76-2A83CDB3619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8503883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Уважаема г-жо Директор, Уважаема комисия,  уважаеми </a:t>
            </a:r>
            <a:endParaRPr lang="en-US" dirty="0" smtClean="0"/>
          </a:p>
          <a:p>
            <a:r>
              <a:rPr lang="ru-RU" dirty="0" smtClean="0"/>
              <a:t>Аз съм </a:t>
            </a:r>
            <a:r>
              <a:rPr lang="en-US" dirty="0" smtClean="0"/>
              <a:t>…</a:t>
            </a:r>
            <a:r>
              <a:rPr lang="ru-RU" dirty="0" smtClean="0"/>
              <a:t>.</a:t>
            </a:r>
          </a:p>
          <a:p>
            <a:r>
              <a:rPr lang="ru-RU" dirty="0" smtClean="0"/>
              <a:t>Темата на моят дипломен проект е „Разработка на уеб сайт на семеен хотел  с възможност за on-line резервации.</a:t>
            </a:r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69029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Всеки един хотел, независимо колко е популярен и успешен, почти винаги има свободни стаи. Хотелът не желае да има свободни стаи, тъй като те не реализират печалби за обекта, а трупат загуби. Хотелът губи от свободните стаи и един от начините </a:t>
            </a:r>
            <a:r>
              <a:rPr lang="ru-RU" dirty="0" smtClean="0"/>
              <a:t>тов</a:t>
            </a:r>
            <a:r>
              <a:rPr lang="en-US" dirty="0" smtClean="0"/>
              <a:t>a</a:t>
            </a:r>
            <a:r>
              <a:rPr lang="ru-RU" dirty="0" smtClean="0"/>
              <a:t> </a:t>
            </a:r>
            <a:r>
              <a:rPr lang="ru-RU" dirty="0" smtClean="0"/>
              <a:t>да се </a:t>
            </a:r>
            <a:r>
              <a:rPr lang="ru-RU" dirty="0" smtClean="0"/>
              <a:t>проме</a:t>
            </a:r>
            <a:r>
              <a:rPr lang="bg-BG" dirty="0" smtClean="0"/>
              <a:t>н</a:t>
            </a:r>
            <a:r>
              <a:rPr lang="ru-RU" dirty="0" smtClean="0"/>
              <a:t>и </a:t>
            </a:r>
            <a:r>
              <a:rPr lang="ru-RU" dirty="0" smtClean="0"/>
              <a:t>е да се направи сайт, който да помага тези стаи да бъдат запълнени.</a:t>
            </a:r>
          </a:p>
          <a:p>
            <a:r>
              <a:rPr lang="ru-RU" dirty="0" smtClean="0"/>
              <a:t>Моят проект се отличаваа с това, че не става дума за въображаем хотел, а за съвсем </a:t>
            </a:r>
            <a:r>
              <a:rPr lang="ru-RU" dirty="0" smtClean="0"/>
              <a:t>рален.</a:t>
            </a:r>
            <a:endParaRPr lang="ru-RU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88311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Макар и малък, моят сайт активно използва база данни.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Бази данни наричаме структурирано количество от данни.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Бази данни наричаме всичко от най-обикновен списък за пазаруване, през изображения в галерия до огромните количества информация в корпоративните мрежи. За да добавим, да получим достъп и да работим с данни, които са съхранени в базите данни на компютъра, ние се нуждаем от система за управление на базите данни. Такава, например, като MySQL. Тъй като компютрите вече могат да боравят с огромни количества от данни, системите за управление на базите данни играят ключова и централна роля, било то като отделни приложения или като част от такива.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0577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е най-популярната система за управление на SQL бази данни с отворен код. Тя се разпространява и поддържа от Oracle Corporation.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 е open source система за управление на релационни бази от данни (RDBMS), която използва SQL.  SQL е най – популярния език за въвеждане, достъп и извършване на други процеси с данни в база данни.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Понастоящем MySQL работи върху Linux, UNIX и Windows платформи. Адаптирана е за работа с различни WEB-сървъри, но най-често се използва с Appache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26955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реалното приложение използвам точно MySQL. Най важнто съображение е възможността за бързо и лесно прехвърляне на сайта на реален сървър.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Т.к използвам Django, не се налага да се използва SQL явно. Т.е не се налага да се пишат заявки към базата данни. Django „обвива“ таблиците от БД с класове. Т.е. за всяка таблица се създава клас по специални правила. След това процесът е на практика автоматичен. Просто използваме вградените, или по точно, наследените от родителският клас model методи за извличане, филтриране, подреждане и т.н на данните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4362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 създаване на сайт задачите са, най-общо казано, две: да изпратим на клиента някаква информация и да получим от него някакви данни. </a:t>
            </a:r>
          </a:p>
          <a:p>
            <a:r>
              <a:rPr lang="ru-RU" dirty="0" smtClean="0"/>
              <a:t>За получаването на данни от клиента се използват формуляри за данни. Или, по-просто, форми. В HTML  те се задават с тага form и могат да включват различни полета за въвеждане – текст, числа, дата, падащ списък и т.н.</a:t>
            </a:r>
          </a:p>
          <a:p>
            <a:r>
              <a:rPr lang="ru-RU" dirty="0" smtClean="0"/>
              <a:t>В Django има вграден механизъм за работа с форми. Това значително опростява процеса по създаване и използване на фомите в реално приложение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81691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 конкретния проект използвам форми за проверка за свободни места и за резервации. </a:t>
            </a:r>
          </a:p>
          <a:p>
            <a:r>
              <a:rPr lang="ru-RU" dirty="0" smtClean="0"/>
              <a:t>Особеното е, че една и съща форма трябва  да се покаже в два случая. Веднъж, когато тя се показва за първи път и полетата са празни – незапълнени. И втори път – след проверка на данните, ако е открита грешка или проблем. Например когато за посочен ден няма достатъчно свободни стаи. Тогава формата се показва повторно, но с вече попълнените данни. Това дава възможност на клиента само да промени данните и да изпрати повторно запитването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18749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Зад завесата, образно казано, и в двата случая се извиква един и същи изглед, който изпраща на клиента съответния формуляр и получава и обработва данните от формата, ако има такива. Данните се изпращат с метод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POST.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Следователно проверяваме дали имаме получени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POST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данни. Ако няма – формата се показва за първи път – празана. Ако има данните се проверяват, обработват и при проблем се връща на клиента същата форма, но вече попълнена с данни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3167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Това е моят дипломен проект, надявам се занапред да имам още успешни задачи. </a:t>
            </a:r>
          </a:p>
          <a:p>
            <a:r>
              <a:rPr lang="ru-RU" dirty="0" smtClean="0"/>
              <a:t>Трябва да се отбележи, че това е реално работещ сайт, но той е тестван само върху тестови сървър. Предстои да се качи на реален хостинг, което ще позволи на реалните потребители да го достъпват и ползват. А както знаем, тестът в реална работна среда е най-сигурния тест.</a:t>
            </a:r>
          </a:p>
          <a:p>
            <a:r>
              <a:rPr lang="ru-RU" dirty="0" smtClean="0"/>
              <a:t>Надявам се, разработеното от мене приложение, да намери приложение наистина и да спечели интереса на потребителите.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3688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35131DE2-218C-4B73-8519-0AC6B795ABB7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2035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4EEE-A5C8-4A54-856F-C3B6491BFA94}" type="datetime1">
              <a:rPr lang="bg-BG" smtClean="0"/>
              <a:t>15.5.2024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1851711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4EEE-A5C8-4A54-856F-C3B6491BFA94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26686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4EEE-A5C8-4A54-856F-C3B6491BFA94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15534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4EEE-A5C8-4A54-856F-C3B6491BFA94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269726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4EEE-A5C8-4A54-856F-C3B6491BFA94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201218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4EEE-A5C8-4A54-856F-C3B6491BFA94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47334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45E06-93C7-43C9-B7FB-34EC0908E527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103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7E241-AB17-460C-B661-3CFB883EB2DA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6012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B74F-2AB8-46EB-BED7-A8C750A71025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6476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A56C-8EEB-43C4-A8F0-806BF8CF2AEC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1707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6ED8-EEFC-4B6E-BB5B-436BD000202F}" type="datetime1">
              <a:rPr lang="bg-BG" smtClean="0"/>
              <a:t>15.5.2024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76634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88DB-FD8C-4D18-9FD8-A2D3B5A7C832}" type="datetime1">
              <a:rPr lang="bg-BG" smtClean="0"/>
              <a:t>15.5.2024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4739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AF1C6-A3EA-4A59-9FD7-F4A11AE1F98A}" type="datetime1">
              <a:rPr lang="bg-BG" smtClean="0"/>
              <a:t>15.5.2024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309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DAEE0-5349-40EF-B3F5-0BA9A1E1EFEF}" type="datetime1">
              <a:rPr lang="bg-BG" smtClean="0"/>
              <a:t>15.5.2024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91131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AFD57-B32E-45D7-95B6-E4EDC9F1E2F7}" type="datetime1">
              <a:rPr lang="bg-BG" smtClean="0"/>
              <a:t>15.5.2024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50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D5AD2-BC0A-45A8-AC6F-715DE9ECA970}" type="datetime1">
              <a:rPr lang="bg-BG" smtClean="0"/>
              <a:t>15.5.2024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22174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59B4EEE-A5C8-4A54-856F-C3B6491BFA94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19849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  <p:sldLayoutId id="2147484076" r:id="rId2"/>
    <p:sldLayoutId id="2147484077" r:id="rId3"/>
    <p:sldLayoutId id="2147484078" r:id="rId4"/>
    <p:sldLayoutId id="2147484079" r:id="rId5"/>
    <p:sldLayoutId id="2147484080" r:id="rId6"/>
    <p:sldLayoutId id="2147484081" r:id="rId7"/>
    <p:sldLayoutId id="2147484082" r:id="rId8"/>
    <p:sldLayoutId id="2147484083" r:id="rId9"/>
    <p:sldLayoutId id="2147484084" r:id="rId10"/>
    <p:sldLayoutId id="2147484085" r:id="rId11"/>
    <p:sldLayoutId id="2147484086" r:id="rId12"/>
    <p:sldLayoutId id="2147484087" r:id="rId13"/>
    <p:sldLayoutId id="2147484088" r:id="rId14"/>
    <p:sldLayoutId id="2147484089" r:id="rId15"/>
    <p:sldLayoutId id="2147484090" r:id="rId16"/>
    <p:sldLayoutId id="214748409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6" y="172201"/>
            <a:ext cx="1221594" cy="122159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2" name="TextBox 1"/>
          <p:cNvSpPr txBox="1"/>
          <p:nvPr/>
        </p:nvSpPr>
        <p:spPr>
          <a:xfrm>
            <a:off x="1260629" y="106532"/>
            <a:ext cx="1059993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по професия код 481030 „Приложен програмист”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специалност код 4810301 „Приложно програмиране”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980290" y="1989834"/>
            <a:ext cx="5965025" cy="126188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1077913" indent="-992188" algn="just">
              <a:spcAft>
                <a:spcPts val="0"/>
              </a:spcAft>
            </a:pPr>
            <a:r>
              <a:rPr lang="bg-BG" sz="2800" b="1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Тема:</a:t>
            </a:r>
            <a:r>
              <a:rPr lang="bg-BG" sz="2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на уеб сайт на семеен хотел  с възможност за on-line резервации.</a:t>
            </a:r>
            <a:endParaRPr lang="bg-BG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99749" y="3934691"/>
            <a:ext cx="3555444" cy="466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1254125" algn="l"/>
              </a:tabLst>
            </a:pP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Дипломант: </a:t>
            </a:r>
            <a:r>
              <a:rPr lang="bg-BG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Михаил </a:t>
            </a: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Асев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6288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06186" y="2708716"/>
            <a:ext cx="93025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Благодаря за вниманието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157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37230" y="736979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Увод</a:t>
            </a:r>
            <a:endParaRPr lang="bg-B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42" y="472135"/>
            <a:ext cx="11883716" cy="591373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954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8825" y="651371"/>
            <a:ext cx="28087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Бази данни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78041" y="1199001"/>
            <a:ext cx="2159566" cy="1324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bg-BG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Понятие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bg-BG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СУБД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323" y="2903393"/>
            <a:ext cx="7053772" cy="28442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0763" y="1005314"/>
            <a:ext cx="6155871" cy="351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890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54876" y="999897"/>
            <a:ext cx="188705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MySQL</a:t>
            </a:r>
            <a:endParaRPr lang="bg-BG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37418" y="1707783"/>
            <a:ext cx="558838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ru-R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 бази данни с отворен код</a:t>
            </a:r>
            <a:r>
              <a:rPr lang="bg-BG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RDBMS</a:t>
            </a:r>
            <a:endParaRPr lang="bg-BG" sz="28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bg-BG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Платформи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207" y="2846515"/>
            <a:ext cx="5690590" cy="32009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3720" y="791109"/>
            <a:ext cx="4154839" cy="23880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3629" y="3888853"/>
            <a:ext cx="4470924" cy="178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72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122" y="1459525"/>
            <a:ext cx="6544103" cy="4658647"/>
          </a:xfrm>
          <a:prstGeom prst="rect">
            <a:avLst/>
          </a:prstGeom>
          <a:effectLst>
            <a:outerShdw blurRad="228600" dist="2286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/>
          <p:cNvSpPr/>
          <p:nvPr/>
        </p:nvSpPr>
        <p:spPr>
          <a:xfrm>
            <a:off x="893249" y="751639"/>
            <a:ext cx="207300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Модели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0332" y="751639"/>
            <a:ext cx="3810000" cy="2552700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8254" y="2942330"/>
            <a:ext cx="6030914" cy="1693036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2549" y="4546112"/>
            <a:ext cx="3980548" cy="1088515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</p:spTree>
    <p:extLst>
      <p:ext uri="{BB962C8B-B14F-4D97-AF65-F5344CB8AC3E}">
        <p14:creationId xmlns:p14="http://schemas.microsoft.com/office/powerpoint/2010/main" val="22884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66873" y="732083"/>
            <a:ext cx="180850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75568" y="1842002"/>
            <a:ext cx="2752035" cy="677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Django forms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83" y="2921914"/>
            <a:ext cx="5916798" cy="32371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7301" y="732083"/>
            <a:ext cx="4844666" cy="33414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39230" y="4306406"/>
            <a:ext cx="2830583" cy="677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HTML forms</a:t>
            </a:r>
            <a:r>
              <a:rPr lang="bg-BG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7800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56878" y="1773662"/>
            <a:ext cx="180850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Форми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047" y="1086026"/>
            <a:ext cx="4822371" cy="4822371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/>
          <p:cNvSpPr txBox="1"/>
          <p:nvPr/>
        </p:nvSpPr>
        <p:spPr>
          <a:xfrm>
            <a:off x="2061797" y="2671553"/>
            <a:ext cx="256192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bg-BG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Създаване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bg-BG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Изпращане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bg-BG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Валидирне</a:t>
            </a:r>
            <a:endParaRPr lang="bg-BG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563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41513" y="581577"/>
            <a:ext cx="287771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Резервации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267" y="935520"/>
            <a:ext cx="10071465" cy="498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49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296" y="106980"/>
            <a:ext cx="11289792" cy="6629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0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163</TotalTime>
  <Words>1024</Words>
  <Application>Microsoft Office PowerPoint</Application>
  <PresentationFormat>Widescreen</PresentationFormat>
  <Paragraphs>63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Garamond</vt:lpstr>
      <vt:lpstr>Times New Roman</vt:lpstr>
      <vt:lpstr>Wingdings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Georgi Borikov</dc:creator>
  <cp:lastModifiedBy>Georgi Borikov</cp:lastModifiedBy>
  <cp:revision>21</cp:revision>
  <dcterms:created xsi:type="dcterms:W3CDTF">2024-05-06T01:58:34Z</dcterms:created>
  <dcterms:modified xsi:type="dcterms:W3CDTF">2024-05-14T22:55:38Z</dcterms:modified>
</cp:coreProperties>
</file>

<file path=docProps/thumbnail.jpeg>
</file>